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Economica"/>
      <p:regular r:id="rId43"/>
      <p:bold r:id="rId44"/>
      <p:italic r:id="rId45"/>
      <p:boldItalic r:id="rId46"/>
    </p:embeddedFont>
    <p:embeddedFont>
      <p:font typeface="Open Sans ExtraBold"/>
      <p:bold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8D11DB-64FA-47BC-B267-AF0D93BD3F62}">
  <a:tblStyle styleId="{428D11DB-64FA-47BC-B267-AF0D93BD3F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Economica-bold.fntdata"/><Relationship Id="rId43" Type="http://schemas.openxmlformats.org/officeDocument/2006/relationships/font" Target="fonts/Economica-regular.fntdata"/><Relationship Id="rId46" Type="http://schemas.openxmlformats.org/officeDocument/2006/relationships/font" Target="fonts/Economica-boldItalic.fntdata"/><Relationship Id="rId45" Type="http://schemas.openxmlformats.org/officeDocument/2006/relationships/font" Target="fonts/Economic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ExtraBold-boldItalic.fntdata"/><Relationship Id="rId47" Type="http://schemas.openxmlformats.org/officeDocument/2006/relationships/font" Target="fonts/OpenSansExtraBold-bold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aa045238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aa045238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7b90139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a7b90139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8391c83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8391c83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0fa1c4a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0fa1c4a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1cb3a00d1bacc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51cb3a00d1bacc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8391c83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8391c83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d623943e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d623943e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d623943e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d623943e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983be3f88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983be3f88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d623943e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d623943e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aa045238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aa045238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9d623943e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9d623943e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3bfc09c43ecf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3bfc09c43ecf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983be3f88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983be3f88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5d1fc8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5d1fc8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a77a253e3f00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a77a253e3f00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8b393b0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8b393b0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6d7302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c6d7302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6d73021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6d73021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6d73021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c6d73021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6d730218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c6d730218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d623943e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d623943e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c6d730218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c6d730218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c6d730218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c6d730218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6d73021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c6d73021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c6d73021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c6d73021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4d38468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d4d38468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2356ec8975f8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2356ec8975f8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a045238f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a045238f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aa045238f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7aa045238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853b6a48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853b6a4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aa04523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aa04523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aa045238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aa045238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853b6a4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853b6a4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aa045238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7aa045238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AUTOLAYOUT_2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811650" y="2432039"/>
            <a:ext cx="6458400" cy="203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">
  <p:cSld name="AUTOLAYOUT_6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35.png"/><Relationship Id="rId5" Type="http://schemas.openxmlformats.org/officeDocument/2006/relationships/image" Target="../media/image48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5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90000"/>
          </a:blip>
          <a:srcRect b="29246" l="0" r="0" t="29246"/>
          <a:stretch/>
        </p:blipFill>
        <p:spPr>
          <a:xfrm>
            <a:off x="0" y="0"/>
            <a:ext cx="9143995" cy="25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519675" y="3006875"/>
            <a:ext cx="32175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電磁炮 </a:t>
            </a:r>
            <a:endParaRPr b="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原理與製作</a:t>
            </a:r>
            <a:endParaRPr b="0"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237850" y="53975"/>
            <a:ext cx="3906150" cy="20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225225"/>
            <a:ext cx="4226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初級端通過電流，</a:t>
            </a:r>
            <a:r>
              <a:rPr lang="zh-TW" sz="2000">
                <a:solidFill>
                  <a:srgbClr val="4A86E8"/>
                </a:solidFill>
              </a:rPr>
              <a:t>產生兩個磁通 </a:t>
            </a:r>
            <a:r>
              <a:rPr lang="zh-TW" sz="1600"/>
              <a:t>(電流磁效應)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zh-TW" sz="2000"/>
              <a:t>次級端由</a:t>
            </a:r>
            <a:r>
              <a:rPr lang="zh-TW" sz="2000">
                <a:latin typeface="Arial"/>
                <a:ea typeface="Arial"/>
                <a:cs typeface="Arial"/>
                <a:sym typeface="Arial"/>
              </a:rPr>
              <a:t>𝝓</a:t>
            </a:r>
            <a:r>
              <a:rPr baseline="-25000" lang="zh-TW" sz="2000"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zh-TW" sz="2000">
                <a:solidFill>
                  <a:srgbClr val="4A86E8"/>
                </a:solidFill>
              </a:rPr>
              <a:t>感應出電流</a:t>
            </a:r>
            <a:r>
              <a:rPr lang="zh-TW" sz="1600"/>
              <a:t>(電磁感應)</a:t>
            </a:r>
            <a:endParaRPr sz="16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兩端功率相等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變壓器簡介</a:t>
            </a:r>
            <a:endParaRPr sz="3400"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8375" y="1296113"/>
            <a:ext cx="4293926" cy="32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4376600" y="1944175"/>
            <a:ext cx="1331400" cy="19161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5423225" y="1888125"/>
            <a:ext cx="2248200" cy="24552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7369700" y="2157675"/>
            <a:ext cx="1331400" cy="19161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電源放電時間不夠快</a:t>
            </a:r>
            <a:endParaRPr/>
          </a:p>
        </p:txBody>
      </p: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電磁砲構造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2556425" y="1964422"/>
            <a:ext cx="1577700" cy="12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電源</a:t>
            </a:r>
            <a:endParaRPr sz="1800"/>
          </a:p>
        </p:txBody>
      </p:sp>
      <p:sp>
        <p:nvSpPr>
          <p:cNvPr id="168" name="Google Shape;168;p25"/>
          <p:cNvSpPr/>
          <p:nvPr/>
        </p:nvSpPr>
        <p:spPr>
          <a:xfrm>
            <a:off x="5009870" y="1964383"/>
            <a:ext cx="1577700" cy="12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線圈</a:t>
            </a:r>
            <a:endParaRPr sz="1800"/>
          </a:p>
        </p:txBody>
      </p:sp>
      <p:cxnSp>
        <p:nvCxnSpPr>
          <p:cNvPr id="169" name="Google Shape;169;p25"/>
          <p:cNvCxnSpPr>
            <a:stCxn id="167" idx="3"/>
            <a:endCxn id="168" idx="1"/>
          </p:cNvCxnSpPr>
          <p:nvPr/>
        </p:nvCxnSpPr>
        <p:spPr>
          <a:xfrm>
            <a:off x="4134125" y="2571772"/>
            <a:ext cx="875700" cy="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0008">
            <a:off x="888579" y="1595671"/>
            <a:ext cx="7366792" cy="26131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>
            <a:off x="2504825" y="1032400"/>
            <a:ext cx="4134300" cy="83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磁通</a:t>
            </a:r>
            <a:endParaRPr sz="20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220435" y="1986110"/>
            <a:ext cx="458850" cy="13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93185" y="1986110"/>
            <a:ext cx="458850" cy="13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42547" y="1986110"/>
            <a:ext cx="458850" cy="13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200" y="2264625"/>
            <a:ext cx="310515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電容介紹</a:t>
            </a:r>
            <a:endParaRPr sz="34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500" y="2078900"/>
            <a:ext cx="28289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儲存</a:t>
            </a:r>
            <a:r>
              <a:rPr lang="zh-TW" sz="2400">
                <a:solidFill>
                  <a:srgbClr val="4A86E8"/>
                </a:solidFill>
              </a:rPr>
              <a:t>電荷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電壓</a:t>
            </a:r>
            <a:r>
              <a:rPr lang="zh-TW" sz="2400">
                <a:solidFill>
                  <a:srgbClr val="4A86E8"/>
                </a:solidFill>
              </a:rPr>
              <a:t>不會</a:t>
            </a:r>
            <a:r>
              <a:rPr lang="zh-TW" sz="2400"/>
              <a:t>突然改變方向或歸零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放電時間</a:t>
            </a:r>
            <a:r>
              <a:rPr lang="zh-TW" sz="2400">
                <a:solidFill>
                  <a:srgbClr val="4A86E8"/>
                </a:solidFill>
              </a:rPr>
              <a:t>短</a:t>
            </a:r>
            <a:r>
              <a:rPr lang="zh-TW" sz="2400"/>
              <a:t> </a:t>
            </a:r>
            <a:r>
              <a:rPr lang="zh-TW" sz="2200"/>
              <a:t>(可瞬間放電)</a:t>
            </a:r>
            <a:endParaRPr sz="2200"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5">
            <a:alphaModFix/>
          </a:blip>
          <a:srcRect b="5832" l="1889" r="56039" t="20153"/>
          <a:stretch/>
        </p:blipFill>
        <p:spPr>
          <a:xfrm>
            <a:off x="2039900" y="3182325"/>
            <a:ext cx="1449521" cy="13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5847" l="50353" r="11259" t="24290"/>
          <a:stretch/>
        </p:blipFill>
        <p:spPr>
          <a:xfrm>
            <a:off x="5852775" y="3221325"/>
            <a:ext cx="1317749" cy="1231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86;p26"/>
          <p:cNvGraphicFramePr/>
          <p:nvPr/>
        </p:nvGraphicFramePr>
        <p:xfrm>
          <a:off x="1006275" y="4491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{428D11DB-64FA-47BC-B267-AF0D93BD3F62}</a:tableStyleId>
              </a:tblPr>
              <a:tblGrid>
                <a:gridCol w="3619500"/>
                <a:gridCol w="3619500"/>
              </a:tblGrid>
              <a:tr h="27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充電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放電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6750" y="250638"/>
            <a:ext cx="1052050" cy="9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7">
            <a:alphaModFix/>
          </a:blip>
          <a:srcRect b="0" l="24139" r="26993" t="0"/>
          <a:stretch/>
        </p:blipFill>
        <p:spPr>
          <a:xfrm>
            <a:off x="7649150" y="1212500"/>
            <a:ext cx="732850" cy="1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176322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電磁砲構造</a:t>
            </a:r>
            <a:endParaRPr b="1" sz="3400"/>
          </a:p>
        </p:txBody>
      </p:sp>
      <p:sp>
        <p:nvSpPr>
          <p:cNvPr id="195" name="Google Shape;195;p27"/>
          <p:cNvSpPr/>
          <p:nvPr/>
        </p:nvSpPr>
        <p:spPr>
          <a:xfrm>
            <a:off x="6418675" y="1283250"/>
            <a:ext cx="2111400" cy="3307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1966072" y="1283250"/>
            <a:ext cx="2111400" cy="3307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857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2362375" y="1494235"/>
            <a:ext cx="1318800" cy="7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電源</a:t>
            </a:r>
            <a:endParaRPr sz="1800"/>
          </a:p>
        </p:txBody>
      </p:sp>
      <p:sp>
        <p:nvSpPr>
          <p:cNvPr id="198" name="Google Shape;198;p27"/>
          <p:cNvSpPr/>
          <p:nvPr/>
        </p:nvSpPr>
        <p:spPr>
          <a:xfrm>
            <a:off x="2362375" y="2571713"/>
            <a:ext cx="1318800" cy="7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升壓模組</a:t>
            </a:r>
            <a:endParaRPr sz="1800"/>
          </a:p>
        </p:txBody>
      </p:sp>
      <p:sp>
        <p:nvSpPr>
          <p:cNvPr id="199" name="Google Shape;199;p27"/>
          <p:cNvSpPr/>
          <p:nvPr/>
        </p:nvSpPr>
        <p:spPr>
          <a:xfrm>
            <a:off x="2362375" y="3649215"/>
            <a:ext cx="1318800" cy="7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電容</a:t>
            </a:r>
            <a:endParaRPr sz="1800"/>
          </a:p>
        </p:txBody>
      </p:sp>
      <p:cxnSp>
        <p:nvCxnSpPr>
          <p:cNvPr id="200" name="Google Shape;200;p27"/>
          <p:cNvCxnSpPr>
            <a:stCxn id="197" idx="2"/>
            <a:endCxn id="198" idx="0"/>
          </p:cNvCxnSpPr>
          <p:nvPr/>
        </p:nvCxnSpPr>
        <p:spPr>
          <a:xfrm>
            <a:off x="3021775" y="2224735"/>
            <a:ext cx="0" cy="3471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1" name="Google Shape;201;p27"/>
          <p:cNvCxnSpPr>
            <a:stCxn id="198" idx="2"/>
            <a:endCxn id="199" idx="0"/>
          </p:cNvCxnSpPr>
          <p:nvPr/>
        </p:nvCxnSpPr>
        <p:spPr>
          <a:xfrm>
            <a:off x="3021775" y="3302213"/>
            <a:ext cx="0" cy="3471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2" name="Google Shape;202;p27"/>
          <p:cNvSpPr/>
          <p:nvPr/>
        </p:nvSpPr>
        <p:spPr>
          <a:xfrm>
            <a:off x="6814980" y="1441925"/>
            <a:ext cx="1318800" cy="7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電容</a:t>
            </a:r>
            <a:endParaRPr sz="1800"/>
          </a:p>
        </p:txBody>
      </p:sp>
      <p:sp>
        <p:nvSpPr>
          <p:cNvPr id="203" name="Google Shape;203;p27"/>
          <p:cNvSpPr/>
          <p:nvPr/>
        </p:nvSpPr>
        <p:spPr>
          <a:xfrm>
            <a:off x="6814975" y="3597025"/>
            <a:ext cx="1318800" cy="73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線圈</a:t>
            </a:r>
            <a:endParaRPr sz="1800"/>
          </a:p>
        </p:txBody>
      </p:sp>
      <p:cxnSp>
        <p:nvCxnSpPr>
          <p:cNvPr id="204" name="Google Shape;204;p27"/>
          <p:cNvCxnSpPr>
            <a:stCxn id="202" idx="2"/>
            <a:endCxn id="203" idx="0"/>
          </p:cNvCxnSpPr>
          <p:nvPr/>
        </p:nvCxnSpPr>
        <p:spPr>
          <a:xfrm>
            <a:off x="7474380" y="2172425"/>
            <a:ext cx="0" cy="14247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5" name="Google Shape;205;p27"/>
          <p:cNvSpPr txBox="1"/>
          <p:nvPr/>
        </p:nvSpPr>
        <p:spPr>
          <a:xfrm>
            <a:off x="0" y="1283250"/>
            <a:ext cx="197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Open Sans"/>
                <a:ea typeface="Open Sans"/>
                <a:cs typeface="Open Sans"/>
                <a:sym typeface="Open Sans"/>
              </a:rPr>
              <a:t>電源部分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262115" y="1283247"/>
            <a:ext cx="197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Open Sans"/>
                <a:ea typeface="Open Sans"/>
                <a:cs typeface="Open Sans"/>
                <a:sym typeface="Open Sans"/>
              </a:rPr>
              <a:t>發射部分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539720"/>
            <a:ext cx="8520600" cy="6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升壓模組簡介</a:t>
            </a:r>
            <a:endParaRPr b="1" sz="3400"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421675" y="1491775"/>
            <a:ext cx="45720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由以下元件組成：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電感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二極體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電容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電阻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67342" l="21779" r="65738" t="16660"/>
          <a:stretch/>
        </p:blipFill>
        <p:spPr>
          <a:xfrm>
            <a:off x="2211049" y="2320680"/>
            <a:ext cx="652749" cy="3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63955" l="52559" r="35315" t="11783"/>
          <a:stretch/>
        </p:blipFill>
        <p:spPr>
          <a:xfrm>
            <a:off x="2211043" y="2719045"/>
            <a:ext cx="652749" cy="54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39118" l="67175" r="23663" t="43444"/>
          <a:stretch/>
        </p:blipFill>
        <p:spPr>
          <a:xfrm rot="-5400000">
            <a:off x="2211045" y="3331945"/>
            <a:ext cx="652749" cy="51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12110" l="11334" r="13205" t="18570"/>
          <a:stretch/>
        </p:blipFill>
        <p:spPr>
          <a:xfrm>
            <a:off x="5312275" y="155228"/>
            <a:ext cx="2449399" cy="22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150" y="2829708"/>
            <a:ext cx="4875000" cy="18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417156" y="3685107"/>
            <a:ext cx="240550" cy="8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2400"/>
              <a:t>以</a:t>
            </a:r>
            <a:r>
              <a:rPr lang="zh-TW" sz="2400">
                <a:solidFill>
                  <a:srgbClr val="4A86E8"/>
                </a:solidFill>
              </a:rPr>
              <a:t>磁能儲能</a:t>
            </a:r>
            <a:r>
              <a:rPr lang="zh-TW" sz="2000"/>
              <a:t> (電流磁效應)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2400"/>
              <a:t>電流</a:t>
            </a:r>
            <a:r>
              <a:rPr lang="zh-TW" sz="2400">
                <a:solidFill>
                  <a:srgbClr val="4A86E8"/>
                </a:solidFill>
              </a:rPr>
              <a:t>不會</a:t>
            </a:r>
            <a:r>
              <a:rPr lang="zh-TW" sz="2400"/>
              <a:t>突然改變方向或歸零</a:t>
            </a:r>
            <a:r>
              <a:rPr lang="zh-TW" sz="2000"/>
              <a:t> (冷次效應)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400"/>
              <a:t>放電時間</a:t>
            </a:r>
            <a:r>
              <a:rPr lang="zh-TW" sz="2400">
                <a:solidFill>
                  <a:srgbClr val="4A86E8"/>
                </a:solidFill>
              </a:rPr>
              <a:t>快</a:t>
            </a:r>
            <a:endParaRPr sz="2000">
              <a:solidFill>
                <a:srgbClr val="4A86E8"/>
              </a:solidFill>
            </a:endParaRPr>
          </a:p>
        </p:txBody>
      </p:sp>
      <p:graphicFrame>
        <p:nvGraphicFramePr>
          <p:cNvPr id="226" name="Google Shape;226;p29"/>
          <p:cNvGraphicFramePr/>
          <p:nvPr/>
        </p:nvGraphicFramePr>
        <p:xfrm>
          <a:off x="999550" y="4427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{428D11DB-64FA-47BC-B267-AF0D93BD3F62}</a:tableStyleId>
              </a:tblPr>
              <a:tblGrid>
                <a:gridCol w="3619500"/>
                <a:gridCol w="3619500"/>
              </a:tblGrid>
              <a:tr h="27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充電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放電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電感介紹</a:t>
            </a:r>
            <a:endParaRPr b="1" sz="3400"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900" y="500875"/>
            <a:ext cx="1277401" cy="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50" y="2126263"/>
            <a:ext cx="38004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2971750" y="2478625"/>
            <a:ext cx="3294600" cy="8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磁通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3570175" y="4579225"/>
            <a:ext cx="3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5383275" y="4579225"/>
            <a:ext cx="37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2971750" y="2478625"/>
            <a:ext cx="3294600" cy="8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磁通 (</a:t>
            </a:r>
            <a:r>
              <a:rPr lang="zh-TW"/>
              <a:t>冷次效應</a:t>
            </a:r>
            <a:r>
              <a:rPr lang="zh-TW"/>
              <a:t>)</a:t>
            </a:r>
            <a:endParaRPr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51" y="480613"/>
            <a:ext cx="6197101" cy="41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67150" y="1447800"/>
            <a:ext cx="38290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450" y="480625"/>
            <a:ext cx="6197101" cy="41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013" y="804825"/>
            <a:ext cx="5221974" cy="37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/>
        </p:nvSpPr>
        <p:spPr>
          <a:xfrm>
            <a:off x="1792650" y="729775"/>
            <a:ext cx="12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I x 1μΩ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6290550" y="72977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I x 1kΩ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929875" y="2415413"/>
            <a:ext cx="2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Ω</a:t>
            </a:r>
            <a:endParaRPr sz="1200"/>
          </a:p>
        </p:txBody>
      </p:sp>
      <p:sp>
        <p:nvSpPr>
          <p:cNvPr id="246" name="Google Shape;246;p30"/>
          <p:cNvSpPr txBox="1"/>
          <p:nvPr/>
        </p:nvSpPr>
        <p:spPr>
          <a:xfrm>
            <a:off x="4663575" y="1995300"/>
            <a:ext cx="2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Ω</a:t>
            </a:r>
            <a:endParaRPr sz="1200"/>
          </a:p>
        </p:txBody>
      </p:sp>
      <p:sp>
        <p:nvSpPr>
          <p:cNvPr id="247" name="Google Shape;247;p30"/>
          <p:cNvSpPr txBox="1"/>
          <p:nvPr/>
        </p:nvSpPr>
        <p:spPr>
          <a:xfrm>
            <a:off x="1792650" y="729775"/>
            <a:ext cx="12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5V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6290550" y="72977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5kV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缺點</a:t>
            </a:r>
            <a:endParaRPr b="1" sz="3400"/>
          </a:p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電感放電時間快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電壓不穩定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088" y="1494613"/>
            <a:ext cx="49434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二極體介紹</a:t>
            </a:r>
            <a:endParaRPr sz="3400"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100" y="370337"/>
            <a:ext cx="1685199" cy="7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950" y="1263400"/>
            <a:ext cx="3431949" cy="17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2225" y="1312788"/>
            <a:ext cx="3236650" cy="1637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32"/>
          <p:cNvGraphicFramePr/>
          <p:nvPr/>
        </p:nvGraphicFramePr>
        <p:xfrm>
          <a:off x="952500" y="428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{428D11DB-64FA-47BC-B267-AF0D93BD3F62}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85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順接：導通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85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逆接：視同斷路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7" name="Google Shape;267;p32"/>
          <p:cNvPicPr preferRelativeResize="0"/>
          <p:nvPr/>
        </p:nvPicPr>
        <p:blipFill rotWithShape="1">
          <a:blip r:embed="rId6">
            <a:alphaModFix/>
          </a:blip>
          <a:srcRect b="4628" l="4074" r="4165" t="67509"/>
          <a:stretch/>
        </p:blipFill>
        <p:spPr>
          <a:xfrm>
            <a:off x="1327300" y="3407900"/>
            <a:ext cx="2857050" cy="4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6">
            <a:alphaModFix/>
          </a:blip>
          <a:srcRect b="53900" l="4120" r="4120" t="8662"/>
          <a:stretch/>
        </p:blipFill>
        <p:spPr>
          <a:xfrm>
            <a:off x="5072025" y="3265025"/>
            <a:ext cx="2857050" cy="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7">
            <a:alphaModFix/>
          </a:blip>
          <a:srcRect b="0" l="19953" r="21873" t="0"/>
          <a:stretch/>
        </p:blipFill>
        <p:spPr>
          <a:xfrm>
            <a:off x="7311312" y="1014775"/>
            <a:ext cx="1356775" cy="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12" y="480638"/>
            <a:ext cx="7418187" cy="41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06112" y="1504037"/>
            <a:ext cx="3637525" cy="21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00" y="480650"/>
            <a:ext cx="7418200" cy="418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700" y="783050"/>
            <a:ext cx="537210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6">
            <a:alphaModFix/>
          </a:blip>
          <a:srcRect b="0" l="75928" r="0" t="33927"/>
          <a:stretch/>
        </p:blipFill>
        <p:spPr>
          <a:xfrm>
            <a:off x="4900550" y="1291300"/>
            <a:ext cx="856600" cy="16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6">
            <a:alphaModFix/>
          </a:blip>
          <a:srcRect b="0" l="51281" r="0" t="0"/>
          <a:stretch/>
        </p:blipFill>
        <p:spPr>
          <a:xfrm>
            <a:off x="4969400" y="783050"/>
            <a:ext cx="2617174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4062000" y="1992900"/>
            <a:ext cx="2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Ω</a:t>
            </a:r>
            <a:endParaRPr sz="1200"/>
          </a:p>
        </p:txBody>
      </p:sp>
      <p:sp>
        <p:nvSpPr>
          <p:cNvPr id="282" name="Google Shape;282;p33"/>
          <p:cNvSpPr txBox="1"/>
          <p:nvPr/>
        </p:nvSpPr>
        <p:spPr>
          <a:xfrm>
            <a:off x="7356025" y="2415438"/>
            <a:ext cx="28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Ω</a:t>
            </a:r>
            <a:endParaRPr sz="1200"/>
          </a:p>
        </p:txBody>
      </p:sp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電流磁效應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電磁感應</a:t>
            </a:r>
            <a:endParaRPr sz="25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50" y="1424562"/>
            <a:ext cx="5272350" cy="29613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應用原理</a:t>
            </a:r>
            <a:endParaRPr b="1" sz="3400"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缺點改進</a:t>
            </a:r>
            <a:endParaRPr b="1" sz="3400"/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13" y="1501338"/>
            <a:ext cx="49434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電壓不穩定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藉由電容放電，達到穩定</a:t>
            </a:r>
            <a:endParaRPr sz="2400"/>
          </a:p>
        </p:txBody>
      </p:sp>
      <p:cxnSp>
        <p:nvCxnSpPr>
          <p:cNvPr id="291" name="Google Shape;291;p34"/>
          <p:cNvCxnSpPr/>
          <p:nvPr/>
        </p:nvCxnSpPr>
        <p:spPr>
          <a:xfrm>
            <a:off x="4504925" y="2571750"/>
            <a:ext cx="3429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4"/>
          <p:cNvSpPr/>
          <p:nvPr/>
        </p:nvSpPr>
        <p:spPr>
          <a:xfrm>
            <a:off x="1102700" y="1901550"/>
            <a:ext cx="551400" cy="110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>
              <a:alpha val="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ctrTitle"/>
          </p:nvPr>
        </p:nvSpPr>
        <p:spPr>
          <a:xfrm>
            <a:off x="2497800" y="1381350"/>
            <a:ext cx="4148400" cy="238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660000"/>
                </a:solidFill>
              </a:rPr>
              <a:t>注意</a:t>
            </a:r>
            <a:endParaRPr b="1" sz="36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CC0000"/>
                </a:solidFill>
              </a:rPr>
              <a:t>電容不要接反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CC0000"/>
                </a:solidFill>
              </a:rPr>
              <a:t>電容不要接反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zh-TW">
                <a:solidFill>
                  <a:srgbClr val="CC0000"/>
                </a:solidFill>
              </a:rPr>
              <a:t>電容不要接反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99" name="Google Shape;299;p35"/>
          <p:cNvSpPr txBox="1"/>
          <p:nvPr>
            <p:ph idx="1" type="subTitle"/>
          </p:nvPr>
        </p:nvSpPr>
        <p:spPr>
          <a:xfrm>
            <a:off x="2622750" y="2981450"/>
            <a:ext cx="389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CC0000"/>
              </a:solidFill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375" y="1228024"/>
            <a:ext cx="2214450" cy="2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7570925" y="3269550"/>
            <a:ext cx="5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Open Sans"/>
                <a:ea typeface="Open Sans"/>
                <a:cs typeface="Open Sans"/>
                <a:sym typeface="Open Sans"/>
              </a:rPr>
              <a:t>- +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 rotWithShape="1">
          <a:blip r:embed="rId4">
            <a:alphaModFix/>
          </a:blip>
          <a:srcRect b="0" l="0" r="0" t="16534"/>
          <a:stretch/>
        </p:blipFill>
        <p:spPr>
          <a:xfrm>
            <a:off x="979962" y="-25175"/>
            <a:ext cx="7184078" cy="51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ctrTitle"/>
          </p:nvPr>
        </p:nvSpPr>
        <p:spPr>
          <a:xfrm>
            <a:off x="2817150" y="2200500"/>
            <a:ext cx="3674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CC0000"/>
                </a:solidFill>
              </a:rPr>
              <a:t>電磁砲不可對同伴射擊</a:t>
            </a:r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b="37732" l="29485" r="40405" t="23360"/>
          <a:stretch/>
        </p:blipFill>
        <p:spPr>
          <a:xfrm>
            <a:off x="6491550" y="820150"/>
            <a:ext cx="2501228" cy="32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600" y="2776325"/>
            <a:ext cx="2280500" cy="22805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311700" y="315925"/>
            <a:ext cx="304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製作電磁砲</a:t>
            </a:r>
            <a:endParaRPr b="1" sz="3400"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204700" y="1388850"/>
            <a:ext cx="39336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步驟一</a:t>
            </a:r>
            <a:r>
              <a:rPr lang="zh-TW" sz="2000"/>
              <a:t>：將漆包線纏繞在吸管上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000"/>
              <a:t>步驟二</a:t>
            </a:r>
            <a:r>
              <a:rPr lang="zh-TW" sz="2000"/>
              <a:t>：依右圖接上電線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000"/>
              <a:t>步驟三</a:t>
            </a:r>
            <a:r>
              <a:rPr lang="zh-TW" sz="2000"/>
              <a:t>：檢查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000"/>
              <a:t>步驟四</a:t>
            </a:r>
            <a:r>
              <a:rPr lang="zh-TW" sz="2000"/>
              <a:t>：發射測試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/>
              <a:t>完成</a:t>
            </a:r>
            <a:endParaRPr b="1"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3">
            <a:alphaModFix/>
          </a:blip>
          <a:srcRect b="-9372" l="-8401" r="0" t="-2072"/>
          <a:stretch/>
        </p:blipFill>
        <p:spPr>
          <a:xfrm>
            <a:off x="3841044" y="1211138"/>
            <a:ext cx="5079255" cy="365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8627533" y="2274922"/>
            <a:ext cx="9297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9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升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Open Sans"/>
                <a:ea typeface="Open Sans"/>
                <a:cs typeface="Open Sans"/>
                <a:sym typeface="Open Sans"/>
              </a:rPr>
              <a:t> -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6036058" y="988650"/>
            <a:ext cx="6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線圈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 rotWithShape="1">
          <a:blip r:embed="rId4">
            <a:alphaModFix/>
          </a:blip>
          <a:srcRect b="2271" l="0" r="0" t="2271"/>
          <a:stretch/>
        </p:blipFill>
        <p:spPr>
          <a:xfrm>
            <a:off x="7112088" y="535575"/>
            <a:ext cx="487492" cy="85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200" y="1393250"/>
            <a:ext cx="4070751" cy="302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麵包版簡介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311700" y="1230225"/>
            <a:ext cx="2525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直線部分相連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中間斷開</a:t>
            </a:r>
            <a:endParaRPr sz="2400"/>
          </a:p>
        </p:txBody>
      </p:sp>
      <p:grpSp>
        <p:nvGrpSpPr>
          <p:cNvPr id="335" name="Google Shape;335;p39"/>
          <p:cNvGrpSpPr/>
          <p:nvPr/>
        </p:nvGrpSpPr>
        <p:grpSpPr>
          <a:xfrm>
            <a:off x="2773450" y="1727825"/>
            <a:ext cx="840600" cy="880800"/>
            <a:chOff x="2198575" y="1748125"/>
            <a:chExt cx="840600" cy="880800"/>
          </a:xfrm>
        </p:grpSpPr>
        <p:cxnSp>
          <p:nvCxnSpPr>
            <p:cNvPr id="336" name="Google Shape;336;p39"/>
            <p:cNvCxnSpPr/>
            <p:nvPr/>
          </p:nvCxnSpPr>
          <p:spPr>
            <a:xfrm>
              <a:off x="2998700" y="1748125"/>
              <a:ext cx="0" cy="880800"/>
            </a:xfrm>
            <a:prstGeom prst="straightConnector1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" name="Google Shape;337;p39"/>
            <p:cNvSpPr txBox="1"/>
            <p:nvPr/>
          </p:nvSpPr>
          <p:spPr>
            <a:xfrm>
              <a:off x="2198575" y="1954825"/>
              <a:ext cx="840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>
                  <a:solidFill>
                    <a:srgbClr val="B45F06"/>
                  </a:solidFill>
                  <a:latin typeface="Open Sans"/>
                  <a:ea typeface="Open Sans"/>
                  <a:cs typeface="Open Sans"/>
                  <a:sym typeface="Open Sans"/>
                </a:rPr>
                <a:t>相連</a:t>
              </a:r>
              <a:endParaRPr b="1" sz="2000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8" name="Google Shape;338;p39"/>
          <p:cNvGrpSpPr/>
          <p:nvPr/>
        </p:nvGrpSpPr>
        <p:grpSpPr>
          <a:xfrm>
            <a:off x="5269575" y="1727825"/>
            <a:ext cx="1636025" cy="2326000"/>
            <a:chOff x="5269575" y="1727825"/>
            <a:chExt cx="1636025" cy="2326000"/>
          </a:xfrm>
        </p:grpSpPr>
        <p:grpSp>
          <p:nvGrpSpPr>
            <p:cNvPr id="339" name="Google Shape;339;p39"/>
            <p:cNvGrpSpPr/>
            <p:nvPr/>
          </p:nvGrpSpPr>
          <p:grpSpPr>
            <a:xfrm>
              <a:off x="5269575" y="1727825"/>
              <a:ext cx="1636025" cy="2326000"/>
              <a:chOff x="5472300" y="1727825"/>
              <a:chExt cx="1636025" cy="2326000"/>
            </a:xfrm>
          </p:grpSpPr>
          <p:cxnSp>
            <p:nvCxnSpPr>
              <p:cNvPr id="340" name="Google Shape;340;p39"/>
              <p:cNvCxnSpPr/>
              <p:nvPr/>
            </p:nvCxnSpPr>
            <p:spPr>
              <a:xfrm>
                <a:off x="5472300" y="1727825"/>
                <a:ext cx="0" cy="880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6913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1" name="Google Shape;341;p39"/>
              <p:cNvSpPr txBox="1"/>
              <p:nvPr/>
            </p:nvSpPr>
            <p:spPr>
              <a:xfrm>
                <a:off x="5989625" y="2660925"/>
                <a:ext cx="1118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2000">
                    <a:solidFill>
                      <a:srgbClr val="274E1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不相連</a:t>
                </a:r>
                <a:endParaRPr b="1" sz="2000">
                  <a:solidFill>
                    <a:srgbClr val="274E1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342" name="Google Shape;342;p39"/>
              <p:cNvCxnSpPr/>
              <p:nvPr/>
            </p:nvCxnSpPr>
            <p:spPr>
              <a:xfrm>
                <a:off x="5472300" y="3153525"/>
                <a:ext cx="0" cy="9003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E6913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43" name="Google Shape;343;p39"/>
            <p:cNvSpPr/>
            <p:nvPr/>
          </p:nvSpPr>
          <p:spPr>
            <a:xfrm rot="5400000">
              <a:off x="5299157" y="2772803"/>
              <a:ext cx="636747" cy="268841"/>
            </a:xfrm>
            <a:custGeom>
              <a:rect b="b" l="l" r="r" t="t"/>
              <a:pathLst>
                <a:path extrusionOk="0" h="13030" w="20093">
                  <a:moveTo>
                    <a:pt x="0" y="12464"/>
                  </a:moveTo>
                  <a:cubicBezTo>
                    <a:pt x="1651" y="10389"/>
                    <a:pt x="6556" y="-82"/>
                    <a:pt x="9905" y="12"/>
                  </a:cubicBezTo>
                  <a:cubicBezTo>
                    <a:pt x="13254" y="106"/>
                    <a:pt x="18395" y="10860"/>
                    <a:pt x="20093" y="13030"/>
                  </a:cubicBezTo>
                </a:path>
              </a:pathLst>
            </a:custGeom>
            <a:noFill/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45" name="Google Shape;345;p39"/>
          <p:cNvGrpSpPr/>
          <p:nvPr/>
        </p:nvGrpSpPr>
        <p:grpSpPr>
          <a:xfrm>
            <a:off x="4064138" y="862450"/>
            <a:ext cx="1118700" cy="1746175"/>
            <a:chOff x="4064138" y="862450"/>
            <a:chExt cx="1118700" cy="1746175"/>
          </a:xfrm>
        </p:grpSpPr>
        <p:grpSp>
          <p:nvGrpSpPr>
            <p:cNvPr id="346" name="Google Shape;346;p39"/>
            <p:cNvGrpSpPr/>
            <p:nvPr/>
          </p:nvGrpSpPr>
          <p:grpSpPr>
            <a:xfrm>
              <a:off x="4064138" y="862450"/>
              <a:ext cx="1118700" cy="820869"/>
              <a:chOff x="4064138" y="862450"/>
              <a:chExt cx="1118700" cy="820869"/>
            </a:xfrm>
          </p:grpSpPr>
          <p:sp>
            <p:nvSpPr>
              <p:cNvPr id="347" name="Google Shape;347;p39"/>
              <p:cNvSpPr txBox="1"/>
              <p:nvPr/>
            </p:nvSpPr>
            <p:spPr>
              <a:xfrm>
                <a:off x="4064138" y="862450"/>
                <a:ext cx="11187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2000">
                    <a:solidFill>
                      <a:srgbClr val="274E1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不相連</a:t>
                </a:r>
                <a:endParaRPr b="1" sz="2000">
                  <a:solidFill>
                    <a:srgbClr val="274E13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4253625" y="1343725"/>
                <a:ext cx="636747" cy="339594"/>
              </a:xfrm>
              <a:custGeom>
                <a:rect b="b" l="l" r="r" t="t"/>
                <a:pathLst>
                  <a:path extrusionOk="0" h="13030" w="20093">
                    <a:moveTo>
                      <a:pt x="0" y="12464"/>
                    </a:moveTo>
                    <a:cubicBezTo>
                      <a:pt x="1651" y="10389"/>
                      <a:pt x="6556" y="-82"/>
                      <a:pt x="9905" y="12"/>
                    </a:cubicBezTo>
                    <a:cubicBezTo>
                      <a:pt x="13254" y="106"/>
                      <a:pt x="18395" y="10860"/>
                      <a:pt x="20093" y="13030"/>
                    </a:cubicBezTo>
                  </a:path>
                </a:pathLst>
              </a:custGeom>
              <a:noFill/>
              <a:ln cap="flat" cmpd="sng" w="28575">
                <a:solidFill>
                  <a:srgbClr val="274E1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349" name="Google Shape;349;p39"/>
            <p:cNvCxnSpPr/>
            <p:nvPr/>
          </p:nvCxnSpPr>
          <p:spPr>
            <a:xfrm>
              <a:off x="4213250" y="1727825"/>
              <a:ext cx="0" cy="880800"/>
            </a:xfrm>
            <a:prstGeom prst="straightConnector1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9"/>
            <p:cNvCxnSpPr/>
            <p:nvPr/>
          </p:nvCxnSpPr>
          <p:spPr>
            <a:xfrm>
              <a:off x="4846750" y="1727825"/>
              <a:ext cx="0" cy="880800"/>
            </a:xfrm>
            <a:prstGeom prst="straightConnector1">
              <a:avLst/>
            </a:prstGeom>
            <a:noFill/>
            <a:ln cap="flat" cmpd="sng" w="38100">
              <a:solidFill>
                <a:srgbClr val="E6913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一、製作線圈</a:t>
            </a:r>
            <a:endParaRPr b="1" sz="3400"/>
          </a:p>
        </p:txBody>
      </p:sp>
      <p:sp>
        <p:nvSpPr>
          <p:cNvPr id="356" name="Google Shape;356;p40"/>
          <p:cNvSpPr txBox="1"/>
          <p:nvPr>
            <p:ph idx="1" type="body"/>
          </p:nvPr>
        </p:nvSpPr>
        <p:spPr>
          <a:xfrm>
            <a:off x="287575" y="1228225"/>
            <a:ext cx="85206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纏繞漆包線（長約3到4公分）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吸管要預留位置塞廢紙(約1.35公分)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兩端留下小指長的漆包線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以砂紙磨掉兩端的漆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在其中一端以廢紙塞住</a:t>
            </a:r>
            <a:endParaRPr sz="20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14207" l="0" r="0" t="30790"/>
          <a:stretch/>
        </p:blipFill>
        <p:spPr>
          <a:xfrm>
            <a:off x="4879700" y="1254337"/>
            <a:ext cx="3592746" cy="263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二、接上元件</a:t>
            </a:r>
            <a:endParaRPr b="1" sz="3400"/>
          </a:p>
        </p:txBody>
      </p:sp>
      <p:sp>
        <p:nvSpPr>
          <p:cNvPr id="364" name="Google Shape;364;p41"/>
          <p:cNvSpPr txBox="1"/>
          <p:nvPr>
            <p:ph idx="1" type="body"/>
          </p:nvPr>
        </p:nvSpPr>
        <p:spPr>
          <a:xfrm>
            <a:off x="311700" y="1228225"/>
            <a:ext cx="8456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>
                <a:highlight>
                  <a:srgbClr val="FFF2CC"/>
                </a:highlight>
              </a:rPr>
              <a:t>將兩顆電容並聯</a:t>
            </a:r>
            <a:endParaRPr sz="1900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00" y="1243100"/>
            <a:ext cx="3427025" cy="26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168" y="2146666"/>
            <a:ext cx="864307" cy="23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/>
        </p:nvSpPr>
        <p:spPr>
          <a:xfrm>
            <a:off x="4170250" y="4345400"/>
            <a:ext cx="4017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3575650" y="4310025"/>
            <a:ext cx="482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5589225" y="3346300"/>
            <a:ext cx="3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6401624" y="3383425"/>
            <a:ext cx="3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二、接上元件</a:t>
            </a:r>
            <a:endParaRPr b="1" sz="3400"/>
          </a:p>
        </p:txBody>
      </p:sp>
      <p:sp>
        <p:nvSpPr>
          <p:cNvPr id="377" name="Google Shape;37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311700" y="1228225"/>
            <a:ext cx="8456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將兩顆電容並聯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>
                <a:highlight>
                  <a:srgbClr val="FFF2CC"/>
                </a:highlight>
              </a:rPr>
              <a:t>將升壓模組</a:t>
            </a:r>
            <a:r>
              <a:rPr b="1" lang="zh-TW" sz="1900">
                <a:highlight>
                  <a:srgbClr val="FFF2CC"/>
                </a:highlight>
              </a:rPr>
              <a:t>正極</a:t>
            </a:r>
            <a:r>
              <a:rPr lang="zh-TW" sz="1900">
                <a:highlight>
                  <a:srgbClr val="FFF2CC"/>
                </a:highlight>
              </a:rPr>
              <a:t>接上電容</a:t>
            </a:r>
            <a:r>
              <a:rPr b="1" lang="zh-TW" sz="1900">
                <a:highlight>
                  <a:srgbClr val="FFF2CC"/>
                </a:highlight>
              </a:rPr>
              <a:t>正極</a:t>
            </a:r>
            <a:endParaRPr b="1" sz="1900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b="3019" l="2619" r="0" t="4653"/>
          <a:stretch/>
        </p:blipFill>
        <p:spPr>
          <a:xfrm>
            <a:off x="4826375" y="1323025"/>
            <a:ext cx="4194775" cy="24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8689975" y="1889025"/>
            <a:ext cx="914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9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升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 flipH="1">
            <a:off x="5835375" y="3381349"/>
            <a:ext cx="32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 flipH="1">
            <a:off x="5243443" y="3346750"/>
            <a:ext cx="32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二、接上元件</a:t>
            </a:r>
            <a:endParaRPr b="1" sz="3400"/>
          </a:p>
        </p:txBody>
      </p:sp>
      <p:sp>
        <p:nvSpPr>
          <p:cNvPr id="388" name="Google Shape;388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0" name="Google Shape;390;p43"/>
          <p:cNvSpPr txBox="1"/>
          <p:nvPr/>
        </p:nvSpPr>
        <p:spPr>
          <a:xfrm>
            <a:off x="4724825" y="2698250"/>
            <a:ext cx="7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線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圈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3"/>
          <p:cNvSpPr txBox="1"/>
          <p:nvPr>
            <p:ph idx="1" type="body"/>
          </p:nvPr>
        </p:nvSpPr>
        <p:spPr>
          <a:xfrm>
            <a:off x="311700" y="1228225"/>
            <a:ext cx="8456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將兩顆電容並聯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將升壓模組正極接上電容正極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>
                <a:highlight>
                  <a:srgbClr val="FFF2CC"/>
                </a:highlight>
              </a:rPr>
              <a:t>將升壓模組</a:t>
            </a:r>
            <a:r>
              <a:rPr b="1" lang="zh-TW" sz="1900">
                <a:highlight>
                  <a:srgbClr val="FFF2CC"/>
                </a:highlight>
              </a:rPr>
              <a:t>負極</a:t>
            </a:r>
            <a:r>
              <a:rPr lang="zh-TW" sz="1900">
                <a:highlight>
                  <a:srgbClr val="FFF2CC"/>
                </a:highlight>
              </a:rPr>
              <a:t>接上電容</a:t>
            </a:r>
            <a:r>
              <a:rPr b="1" lang="zh-TW" sz="1900">
                <a:highlight>
                  <a:srgbClr val="FFF2CC"/>
                </a:highlight>
              </a:rPr>
              <a:t>負極</a:t>
            </a:r>
            <a:endParaRPr b="1" sz="1900"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3"/>
          <p:cNvPicPr preferRelativeResize="0"/>
          <p:nvPr/>
        </p:nvPicPr>
        <p:blipFill rotWithShape="1">
          <a:blip r:embed="rId3">
            <a:alphaModFix/>
          </a:blip>
          <a:srcRect b="2681" l="1864" r="0" t="5473"/>
          <a:stretch/>
        </p:blipFill>
        <p:spPr>
          <a:xfrm>
            <a:off x="4572000" y="1422038"/>
            <a:ext cx="4479976" cy="26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/>
        </p:nvSpPr>
        <p:spPr>
          <a:xfrm>
            <a:off x="8689975" y="1889025"/>
            <a:ext cx="9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9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升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zh-TW" sz="21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 flipH="1">
            <a:off x="5775300" y="3386325"/>
            <a:ext cx="3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 flipH="1">
            <a:off x="5215800" y="3350950"/>
            <a:ext cx="3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電流磁效應(electromagnetic effect, 電生磁)</a:t>
            </a:r>
            <a:endParaRPr sz="34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399729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電流</a:t>
            </a:r>
            <a:r>
              <a:rPr lang="zh-TW" sz="2200">
                <a:solidFill>
                  <a:srgbClr val="4A86E8"/>
                </a:solidFill>
              </a:rPr>
              <a:t>通過導體</a:t>
            </a:r>
            <a:r>
              <a:rPr lang="zh-TW" sz="2200"/>
              <a:t>時會產生磁場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400">
                <a:latin typeface="Times New Roman"/>
                <a:ea typeface="Times New Roman"/>
                <a:cs typeface="Times New Roman"/>
                <a:sym typeface="Times New Roman"/>
              </a:rPr>
              <a:t>F = B I </a:t>
            </a:r>
            <a:r>
              <a:rPr b="1" i="1" lang="zh-TW" sz="2400"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b="1" lang="zh-TW" sz="2400">
                <a:latin typeface="Times New Roman"/>
                <a:ea typeface="Times New Roman"/>
                <a:cs typeface="Times New Roman"/>
                <a:sym typeface="Times New Roman"/>
              </a:rPr>
              <a:t>sin </a:t>
            </a:r>
            <a:r>
              <a:rPr b="1" i="1" lang="zh-TW" sz="2400"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baseline="-25000" i="1" lang="zh-TW" sz="2200"/>
              <a:t>磁場、導線間的夾角</a:t>
            </a:r>
            <a:r>
              <a:rPr i="1" lang="zh-TW" sz="2200"/>
              <a:t> </a:t>
            </a:r>
            <a:r>
              <a:rPr lang="zh-TW" sz="2200"/>
              <a:t> (單位: N)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B：</a:t>
            </a: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磁力線密度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I：</a:t>
            </a: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電流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b="1" lang="zh-TW" sz="2000">
                <a:latin typeface="Times New Roman"/>
                <a:ea typeface="Times New Roman"/>
                <a:cs typeface="Times New Roman"/>
                <a:sym typeface="Times New Roman"/>
              </a:rPr>
              <a:t>L：</a:t>
            </a:r>
            <a:r>
              <a:rPr lang="zh-TW" sz="2000">
                <a:latin typeface="Times New Roman"/>
                <a:ea typeface="Times New Roman"/>
                <a:cs typeface="Times New Roman"/>
                <a:sym typeface="Times New Roman"/>
              </a:rPr>
              <a:t>導線長度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0" y="3617625"/>
            <a:ext cx="1647300" cy="12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69338"/>
            <a:ext cx="3794299" cy="15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二、接上元件</a:t>
            </a:r>
            <a:endParaRPr b="1" sz="3400"/>
          </a:p>
        </p:txBody>
      </p:sp>
      <p:sp>
        <p:nvSpPr>
          <p:cNvPr id="401" name="Google Shape;40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4" name="Google Shape;404;p44"/>
          <p:cNvPicPr preferRelativeResize="0"/>
          <p:nvPr/>
        </p:nvPicPr>
        <p:blipFill rotWithShape="1">
          <a:blip r:embed="rId3">
            <a:alphaModFix/>
          </a:blip>
          <a:srcRect b="3269" l="1579" r="-1579" t="-3269"/>
          <a:stretch/>
        </p:blipFill>
        <p:spPr>
          <a:xfrm>
            <a:off x="4793132" y="1225225"/>
            <a:ext cx="4277093" cy="28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11700" y="1228225"/>
            <a:ext cx="8456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將兩顆電容並聯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將升壓模組正極接上電容正極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將升壓模組負極接上電容負極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>
                <a:highlight>
                  <a:srgbClr val="FFF2CC"/>
                </a:highlight>
              </a:rPr>
              <a:t>裝上</a:t>
            </a:r>
            <a:r>
              <a:rPr b="1" lang="zh-TW" sz="1900">
                <a:highlight>
                  <a:srgbClr val="FFF2CC"/>
                </a:highlight>
              </a:rPr>
              <a:t>線圈</a:t>
            </a:r>
            <a:r>
              <a:rPr lang="zh-TW" sz="1900">
                <a:highlight>
                  <a:srgbClr val="FFF2CC"/>
                </a:highlight>
              </a:rPr>
              <a:t>，並將一端與</a:t>
            </a:r>
            <a:r>
              <a:rPr b="1" lang="zh-TW" sz="1900">
                <a:highlight>
                  <a:srgbClr val="FFF2CC"/>
                </a:highlight>
              </a:rPr>
              <a:t>電容負極</a:t>
            </a:r>
            <a:r>
              <a:rPr lang="zh-TW" sz="1900">
                <a:highlight>
                  <a:srgbClr val="FFF2CC"/>
                </a:highlight>
              </a:rPr>
              <a:t>連接</a:t>
            </a:r>
            <a:endParaRPr sz="1900"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8689975" y="1889025"/>
            <a:ext cx="9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9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升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Open Sans"/>
                <a:ea typeface="Open Sans"/>
                <a:cs typeface="Open Sans"/>
                <a:sym typeface="Open Sans"/>
              </a:rPr>
              <a:t> -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6265675" y="968075"/>
            <a:ext cx="33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線圈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311700" y="309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二、接上元件</a:t>
            </a:r>
            <a:endParaRPr b="1" sz="3400"/>
          </a:p>
        </p:txBody>
      </p:sp>
      <p:sp>
        <p:nvSpPr>
          <p:cNvPr id="413" name="Google Shape;41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4" name="Google Shape;414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 u="sng">
              <a:solidFill>
                <a:srgbClr val="FF0000"/>
              </a:solidFill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 rotWithShape="1">
          <a:blip r:embed="rId3">
            <a:alphaModFix/>
          </a:blip>
          <a:srcRect b="-3092" l="0" r="0" t="0"/>
          <a:stretch/>
        </p:blipFill>
        <p:spPr>
          <a:xfrm>
            <a:off x="4723000" y="1205550"/>
            <a:ext cx="4298150" cy="29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 txBox="1"/>
          <p:nvPr>
            <p:ph idx="1" type="body"/>
          </p:nvPr>
        </p:nvSpPr>
        <p:spPr>
          <a:xfrm>
            <a:off x="311700" y="1228225"/>
            <a:ext cx="8456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將兩顆電容並聯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將升壓模組正極接上電容正極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將升壓模組負極接上電容負極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/>
              <a:t>裝上</a:t>
            </a:r>
            <a:r>
              <a:rPr lang="zh-TW" sz="1900"/>
              <a:t>線圈</a:t>
            </a:r>
            <a:r>
              <a:rPr lang="zh-TW" sz="1900"/>
              <a:t>，並將一端與</a:t>
            </a:r>
            <a:r>
              <a:rPr lang="zh-TW" sz="1900"/>
              <a:t>電容負極</a:t>
            </a:r>
            <a:r>
              <a:rPr lang="zh-TW" sz="1900"/>
              <a:t>連接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zh-TW" sz="1900">
                <a:highlight>
                  <a:srgbClr val="FFF2CC"/>
                </a:highlight>
              </a:rPr>
              <a:t>用</a:t>
            </a:r>
            <a:r>
              <a:rPr b="1" lang="zh-TW" sz="1900">
                <a:highlight>
                  <a:srgbClr val="FFF2CC"/>
                </a:highlight>
              </a:rPr>
              <a:t>開關</a:t>
            </a:r>
            <a:r>
              <a:rPr lang="zh-TW" sz="1900">
                <a:highlight>
                  <a:srgbClr val="FFF2CC"/>
                </a:highlight>
              </a:rPr>
              <a:t>連接</a:t>
            </a:r>
            <a:r>
              <a:rPr b="1" lang="zh-TW" sz="1900">
                <a:highlight>
                  <a:srgbClr val="FFF2CC"/>
                </a:highlight>
              </a:rPr>
              <a:t>線圈另一端</a:t>
            </a:r>
            <a:r>
              <a:rPr lang="zh-TW" sz="1900">
                <a:highlight>
                  <a:srgbClr val="FFF2CC"/>
                </a:highlight>
              </a:rPr>
              <a:t>與</a:t>
            </a:r>
            <a:r>
              <a:rPr b="1" lang="zh-TW" sz="1900">
                <a:highlight>
                  <a:srgbClr val="FFF2CC"/>
                </a:highlight>
              </a:rPr>
              <a:t>電容正極</a:t>
            </a:r>
            <a:endParaRPr b="1" sz="19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8689975" y="1889025"/>
            <a:ext cx="9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19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升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組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latin typeface="Open Sans"/>
                <a:ea typeface="Open Sans"/>
                <a:cs typeface="Open Sans"/>
                <a:sym typeface="Open Sans"/>
              </a:rPr>
              <a:t> -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6265675" y="968075"/>
            <a:ext cx="33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線圈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4">
            <a:alphaModFix/>
          </a:blip>
          <a:srcRect b="2271" l="0" r="0" t="2271"/>
          <a:stretch/>
        </p:blipFill>
        <p:spPr>
          <a:xfrm>
            <a:off x="7338515" y="473950"/>
            <a:ext cx="479409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三、</a:t>
            </a:r>
            <a:r>
              <a:rPr lang="zh-TW"/>
              <a:t>檢查</a:t>
            </a:r>
            <a:endParaRPr/>
          </a:p>
        </p:txBody>
      </p:sp>
      <p:sp>
        <p:nvSpPr>
          <p:cNvPr id="425" name="Google Shape;425;p46"/>
          <p:cNvSpPr txBox="1"/>
          <p:nvPr>
            <p:ph idx="1" type="body"/>
          </p:nvPr>
        </p:nvSpPr>
        <p:spPr>
          <a:xfrm>
            <a:off x="311700" y="1629425"/>
            <a:ext cx="8520600" cy="29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 (i) </a:t>
            </a:r>
            <a:r>
              <a:rPr lang="zh-TW" sz="2000"/>
              <a:t>電容正負極是否連接正確？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 (ii) 電源（升壓模組）正負極是否連接正確？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 (iii) 其他元件、導線是否連接正確？</a:t>
            </a:r>
            <a:endParaRPr sz="2000"/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426" y="777775"/>
            <a:ext cx="2660874" cy="4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四、測試                                               </a:t>
            </a:r>
            <a:endParaRPr/>
          </a:p>
        </p:txBody>
      </p:sp>
      <p:sp>
        <p:nvSpPr>
          <p:cNvPr id="433" name="Google Shape;433;p47"/>
          <p:cNvSpPr txBox="1"/>
          <p:nvPr>
            <p:ph idx="1" type="body"/>
          </p:nvPr>
        </p:nvSpPr>
        <p:spPr>
          <a:xfrm>
            <a:off x="311700" y="1248975"/>
            <a:ext cx="85206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highlight>
                  <a:srgbClr val="FFF2CC"/>
                </a:highlight>
              </a:rPr>
              <a:t>砲管</a:t>
            </a:r>
            <a:r>
              <a:rPr b="1" lang="zh-TW" sz="2100">
                <a:highlight>
                  <a:srgbClr val="FFF2CC"/>
                </a:highlight>
              </a:rPr>
              <a:t>水平</a:t>
            </a:r>
            <a:r>
              <a:rPr lang="zh-TW" sz="2100">
                <a:highlight>
                  <a:srgbClr val="FFF2CC"/>
                </a:highlight>
              </a:rPr>
              <a:t>為佳</a:t>
            </a:r>
            <a:endParaRPr sz="21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接上電供 測試電磁炮。</a:t>
            </a:r>
            <a:endParaRPr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000"/>
              <a:t>將</a:t>
            </a:r>
            <a:r>
              <a:rPr b="1" lang="zh-TW" sz="2000"/>
              <a:t>黑色的鱷魚夾</a:t>
            </a:r>
            <a:r>
              <a:rPr lang="zh-TW" sz="2000"/>
              <a:t>接上升壓模組的 </a:t>
            </a:r>
            <a:r>
              <a:rPr b="1" lang="zh-TW" sz="2000"/>
              <a:t>in  </a:t>
            </a:r>
            <a:r>
              <a:rPr b="1" lang="zh-TW" sz="3000"/>
              <a:t>-</a:t>
            </a:r>
            <a:endParaRPr b="1"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2000"/>
              <a:t>將</a:t>
            </a:r>
            <a:r>
              <a:rPr b="1" lang="zh-TW" sz="2000">
                <a:solidFill>
                  <a:srgbClr val="FF0000"/>
                </a:solidFill>
              </a:rPr>
              <a:t>紅色的鱷魚夾</a:t>
            </a:r>
            <a:r>
              <a:rPr lang="zh-TW" sz="2000"/>
              <a:t>接上升壓模組的 </a:t>
            </a:r>
            <a:r>
              <a:rPr b="1" lang="zh-TW" sz="2000"/>
              <a:t>in </a:t>
            </a:r>
            <a:r>
              <a:rPr b="1" lang="zh-TW" sz="2700"/>
              <a:t>+</a:t>
            </a:r>
            <a:endParaRPr sz="2000"/>
          </a:p>
        </p:txBody>
      </p:sp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 rotWithShape="1">
          <a:blip r:embed="rId3">
            <a:alphaModFix/>
          </a:blip>
          <a:srcRect b="18738" l="37601" r="0" t="38615"/>
          <a:stretch/>
        </p:blipFill>
        <p:spPr>
          <a:xfrm>
            <a:off x="5578908" y="1039330"/>
            <a:ext cx="3363247" cy="306483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7"/>
          <p:cNvSpPr/>
          <p:nvPr/>
        </p:nvSpPr>
        <p:spPr>
          <a:xfrm>
            <a:off x="6554050" y="1873925"/>
            <a:ext cx="1785300" cy="1131300"/>
          </a:xfrm>
          <a:prstGeom prst="donut">
            <a:avLst>
              <a:gd fmla="val 2263" name="adj"/>
            </a:avLst>
          </a:prstGeom>
          <a:solidFill>
            <a:srgbClr val="99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311700" y="1248975"/>
            <a:ext cx="73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砲彈位置：</a:t>
            </a:r>
            <a:r>
              <a:rPr b="1" lang="zh-TW" sz="2200">
                <a:solidFill>
                  <a:schemeClr val="dk1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線圈尾端</a:t>
            </a:r>
            <a:r>
              <a:rPr lang="zh-TW" sz="2200">
                <a:solidFill>
                  <a:schemeClr val="dk1"/>
                </a:solidFill>
                <a:highlight>
                  <a:srgbClr val="FFF2CC"/>
                </a:highlight>
                <a:latin typeface="Open Sans"/>
                <a:ea typeface="Open Sans"/>
                <a:cs typeface="Open Sans"/>
                <a:sym typeface="Open Sans"/>
              </a:rPr>
              <a:t>，露出3/4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五、</a:t>
            </a:r>
            <a:r>
              <a:rPr lang="zh-TW"/>
              <a:t>修正</a:t>
            </a:r>
            <a:endParaRPr/>
          </a:p>
        </p:txBody>
      </p:sp>
      <p:sp>
        <p:nvSpPr>
          <p:cNvPr id="443" name="Google Shape;443;p48"/>
          <p:cNvSpPr txBox="1"/>
          <p:nvPr>
            <p:ph idx="1" type="body"/>
          </p:nvPr>
        </p:nvSpPr>
        <p:spPr>
          <a:xfrm>
            <a:off x="311700" y="1225225"/>
            <a:ext cx="5158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/>
              <a:t>若射不出來：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檢查接線是否錯誤、是否接觸不良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修正</a:t>
            </a:r>
            <a:r>
              <a:rPr b="1" lang="zh-TW" sz="2100"/>
              <a:t>砲彈位置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調整</a:t>
            </a:r>
            <a:r>
              <a:rPr b="1" lang="zh-TW" sz="2100"/>
              <a:t>砲管角度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zh-TW" sz="2100"/>
              <a:t>更換元件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45" name="Google Shape;4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325" y="744943"/>
            <a:ext cx="3671975" cy="365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900"/>
              <a:t>打倒敵人 為中了三槍的博士報仇</a:t>
            </a:r>
            <a:endParaRPr b="1" sz="3900"/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250" y="12954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>
            <p:ph idx="1" type="body"/>
          </p:nvPr>
        </p:nvSpPr>
        <p:spPr>
          <a:xfrm>
            <a:off x="0" y="1452925"/>
            <a:ext cx="57621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每人輪流射擊標靶每</a:t>
            </a:r>
            <a:r>
              <a:rPr lang="zh-TW" sz="2200"/>
              <a:t>人</a:t>
            </a:r>
            <a:r>
              <a:rPr lang="zh-TW" sz="2200"/>
              <a:t>有3次射擊機會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    （啞彈可以重射）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合計擊倒總數最高的組別，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      可以得到好康的。</a:t>
            </a:r>
            <a:endParaRPr sz="2200"/>
          </a:p>
        </p:txBody>
      </p:sp>
      <p:sp>
        <p:nvSpPr>
          <p:cNvPr id="453" name="Google Shape;453;p49"/>
          <p:cNvSpPr txBox="1"/>
          <p:nvPr/>
        </p:nvSpPr>
        <p:spPr>
          <a:xfrm>
            <a:off x="6461700" y="4257916"/>
            <a:ext cx="1883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latin typeface="Open Sans"/>
                <a:ea typeface="Open Sans"/>
                <a:cs typeface="Open Sans"/>
                <a:sym typeface="Open Sans"/>
              </a:rPr>
              <a:t>RRRRRRRR</a:t>
            </a:r>
            <a:endParaRPr b="1"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 b="85292" l="21951" r="37026" t="971"/>
          <a:stretch/>
        </p:blipFill>
        <p:spPr>
          <a:xfrm>
            <a:off x="6802000" y="3522475"/>
            <a:ext cx="2160150" cy="14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謝謝大家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1" name="Google Shape;46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200" y="2437950"/>
            <a:ext cx="3338450" cy="2051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" name="Google Shape;98;p18"/>
          <p:cNvGraphicFramePr/>
          <p:nvPr/>
        </p:nvGraphicFramePr>
        <p:xfrm>
          <a:off x="512250" y="56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{428D11DB-64FA-47BC-B267-AF0D93BD3F62}</a:tableStyleId>
              </a:tblPr>
              <a:tblGrid>
                <a:gridCol w="2706500"/>
                <a:gridCol w="2473825"/>
                <a:gridCol w="2939175"/>
              </a:tblGrid>
              <a:tr h="61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安培右手</a:t>
                      </a:r>
                      <a:endParaRPr sz="2000"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磁力線方向、電流方向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619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/>
                        <a:t>右手開掌定則</a:t>
                      </a:r>
                      <a:endParaRPr sz="2000"/>
                    </a:p>
                  </a:txBody>
                  <a:tcPr marT="91425" marB="91425" marR="91425" marL="91425"/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導體受力方向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9" name="Google Shape;99;p18"/>
          <p:cNvSpPr/>
          <p:nvPr/>
        </p:nvSpPr>
        <p:spPr>
          <a:xfrm>
            <a:off x="3820050" y="699400"/>
            <a:ext cx="1503900" cy="8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可求</a:t>
            </a:r>
            <a:endParaRPr sz="16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51" y="2571751"/>
            <a:ext cx="3040866" cy="16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練習</a:t>
            </a:r>
            <a:endParaRPr b="1" sz="34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25225"/>
            <a:ext cx="3567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5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40"/>
              <a:buFont typeface="Times New Roman"/>
              <a:buChar char="●"/>
            </a:pPr>
            <a:r>
              <a:rPr lang="zh-TW" sz="2440">
                <a:latin typeface="Times New Roman"/>
                <a:ea typeface="Times New Roman"/>
                <a:cs typeface="Times New Roman"/>
                <a:sym typeface="Times New Roman"/>
              </a:rPr>
              <a:t>F = ?</a:t>
            </a:r>
            <a:endParaRPr sz="24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5" y="1833250"/>
            <a:ext cx="2943350" cy="28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157325" y="1225213"/>
            <a:ext cx="3567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F = </a:t>
            </a: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B I </a:t>
            </a:r>
            <a:r>
              <a:rPr i="1" lang="zh-TW" sz="24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zh-TW" sz="2400">
                <a:latin typeface="Times New Roman"/>
                <a:ea typeface="Times New Roman"/>
                <a:cs typeface="Times New Roman"/>
                <a:sym typeface="Times New Roman"/>
              </a:rPr>
              <a:t> cos </a:t>
            </a:r>
            <a:r>
              <a:rPr i="1" lang="zh-TW" sz="2400"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786225" y="4333825"/>
            <a:ext cx="2037600" cy="2022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911275" y="4188625"/>
            <a:ext cx="134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有效長度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613075" y="1271275"/>
            <a:ext cx="1016400" cy="400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5264400" y="2054088"/>
            <a:ext cx="3567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388" y="2152406"/>
            <a:ext cx="3353767" cy="22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807875" y="2395625"/>
            <a:ext cx="4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334725" y="3007000"/>
            <a:ext cx="411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電磁感應(electromagnetic induction, 磁生電)</a:t>
            </a:r>
            <a:endParaRPr sz="34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238" y="2765800"/>
            <a:ext cx="4049525" cy="22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91775"/>
            <a:ext cx="8520600" cy="21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線圈和磁場間有</a:t>
            </a:r>
            <a:r>
              <a:rPr lang="zh-TW" sz="2400">
                <a:solidFill>
                  <a:srgbClr val="4A86E8"/>
                </a:solidFill>
              </a:rPr>
              <a:t>相對運動</a:t>
            </a:r>
            <a:r>
              <a:rPr lang="zh-TW" sz="2400"/>
              <a:t>時會產生電壓(</a:t>
            </a:r>
            <a:r>
              <a:rPr lang="zh-TW" sz="2400">
                <a:solidFill>
                  <a:srgbClr val="4A86E8"/>
                </a:solidFill>
              </a:rPr>
              <a:t>感應電動勢</a:t>
            </a:r>
            <a:r>
              <a:rPr lang="zh-TW" sz="2400"/>
              <a:t>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/>
              <a:t>e = N 𝝙𝝓 /</a:t>
            </a:r>
            <a:r>
              <a:rPr b="1" lang="zh-TW" sz="2400"/>
              <a:t>𝝙t </a:t>
            </a:r>
            <a:r>
              <a:rPr lang="zh-TW" sz="1450"/>
              <a:t>(單位: V)</a:t>
            </a:r>
            <a:endParaRPr sz="145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TW" sz="2000"/>
              <a:t>N：</a:t>
            </a:r>
            <a:r>
              <a:rPr lang="zh-TW" sz="2000"/>
              <a:t>匝數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TW" sz="2000"/>
              <a:t>𝝓：</a:t>
            </a:r>
            <a:r>
              <a:rPr lang="zh-TW" sz="2000"/>
              <a:t>磁力線數量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TW" sz="2000"/>
              <a:t>t ：</a:t>
            </a:r>
            <a:r>
              <a:rPr lang="zh-TW" sz="2000"/>
              <a:t>時間</a:t>
            </a:r>
            <a:endParaRPr sz="2000"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感應電勢方向</a:t>
            </a:r>
            <a:endParaRPr b="1" sz="34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200" y="1380425"/>
            <a:ext cx="3043601" cy="30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法拉第定律、</a:t>
            </a:r>
            <a:r>
              <a:rPr b="1" lang="zh-TW" sz="3400"/>
              <a:t>冷次定律</a:t>
            </a:r>
            <a:endParaRPr b="1" sz="3400"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法拉第定律: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○"/>
            </a:pPr>
            <a:r>
              <a:rPr lang="zh-TW" sz="2000">
                <a:solidFill>
                  <a:srgbClr val="4A86E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 ∝ N 、 e ∝ </a:t>
            </a:r>
            <a:r>
              <a:rPr lang="zh-TW" sz="2000">
                <a:solidFill>
                  <a:srgbClr val="4A86E8"/>
                </a:solidFill>
              </a:rPr>
              <a:t>𝝙𝝓/𝝙t</a:t>
            </a:r>
            <a:endParaRPr sz="2000">
              <a:solidFill>
                <a:srgbClr val="4A86E8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→e = N 𝝙𝝓/𝝙t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冷次定律: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表明法拉第定律的方向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→e = </a:t>
            </a:r>
            <a:r>
              <a:rPr lang="zh-TW" sz="2000">
                <a:solidFill>
                  <a:srgbClr val="4A86E8"/>
                </a:solidFill>
              </a:rPr>
              <a:t>-</a:t>
            </a:r>
            <a:r>
              <a:rPr lang="zh-TW" sz="2000"/>
              <a:t> N 𝝙𝝓/𝝙t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感應電動勢所產生磁場方向與原磁場</a:t>
            </a:r>
            <a:r>
              <a:rPr lang="zh-TW" sz="2000">
                <a:solidFill>
                  <a:srgbClr val="4A86E8"/>
                </a:solidFill>
              </a:rPr>
              <a:t>相反</a:t>
            </a:r>
            <a:r>
              <a:rPr lang="zh-TW" sz="2000"/>
              <a:t> </a:t>
            </a:r>
            <a:r>
              <a:rPr lang="zh-TW" sz="1450"/>
              <a:t>(抵抗原磁通變化)</a:t>
            </a:r>
            <a:endParaRPr sz="1450"/>
          </a:p>
        </p:txBody>
      </p:sp>
      <p:cxnSp>
        <p:nvCxnSpPr>
          <p:cNvPr id="139" name="Google Shape;139;p22"/>
          <p:cNvCxnSpPr/>
          <p:nvPr/>
        </p:nvCxnSpPr>
        <p:spPr>
          <a:xfrm>
            <a:off x="370775" y="2694457"/>
            <a:ext cx="41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/>
        </p:nvSpPr>
        <p:spPr>
          <a:xfrm>
            <a:off x="6085786" y="1607958"/>
            <a:ext cx="22656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Open Sans"/>
                <a:ea typeface="Open Sans"/>
                <a:cs typeface="Open Sans"/>
                <a:sym typeface="Open Sans"/>
              </a:rPr>
              <a:t>大小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085775" y="3273091"/>
            <a:ext cx="22656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Open Sans"/>
                <a:ea typeface="Open Sans"/>
                <a:cs typeface="Open Sans"/>
                <a:sym typeface="Open Sans"/>
              </a:rPr>
              <a:t>方向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00"/>
              <a:t>相關應用</a:t>
            </a:r>
            <a:endParaRPr sz="3400"/>
          </a:p>
        </p:txBody>
      </p:sp>
      <p:graphicFrame>
        <p:nvGraphicFramePr>
          <p:cNvPr id="148" name="Google Shape;148;p23"/>
          <p:cNvGraphicFramePr/>
          <p:nvPr/>
        </p:nvGraphicFramePr>
        <p:xfrm>
          <a:off x="877986" y="209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{428D11DB-64FA-47BC-B267-AF0D93BD3F62}</a:tableStyleId>
              </a:tblPr>
              <a:tblGrid>
                <a:gridCol w="3694025"/>
                <a:gridCol w="3694025"/>
              </a:tblGrid>
              <a:tr h="38100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Open Sans"/>
                        <a:buChar char="●"/>
                      </a:pPr>
                      <a:r>
                        <a:rPr lang="zh-TW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變壓器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電流磁效應、</a:t>
                      </a:r>
                      <a:r>
                        <a:rPr lang="zh-TW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電磁感應</a:t>
                      </a:r>
                      <a:endParaRPr sz="145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Open Sans"/>
                        <a:buChar char="●"/>
                      </a:pPr>
                      <a:r>
                        <a:rPr lang="zh-TW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電感</a:t>
                      </a:r>
                      <a:r>
                        <a:rPr lang="zh-TW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</a:t>
                      </a:r>
                      <a:r>
                        <a:rPr lang="zh-TW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電路元件)</a:t>
                      </a:r>
                      <a:endParaRPr sz="2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電磁感應</a:t>
                      </a:r>
                      <a:endParaRPr sz="2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683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Open Sans"/>
                        <a:buChar char="●"/>
                      </a:pPr>
                      <a:r>
                        <a:rPr lang="zh-TW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電磁砲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電流磁效應</a:t>
                      </a:r>
                      <a:endParaRPr sz="2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